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3" r:id="rId6"/>
    <p:sldId id="264" r:id="rId7"/>
    <p:sldId id="261" r:id="rId8"/>
    <p:sldId id="262" r:id="rId9"/>
    <p:sldId id="265" r:id="rId10"/>
    <p:sldId id="259" r:id="rId11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00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57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E2941E-C975-4E86-85A2-CDC0992FCE70}" type="datetimeFigureOut">
              <a:rPr lang="de-DE"/>
              <a:pPr>
                <a:defRPr/>
              </a:pPr>
              <a:t>07.11.2011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E99133-F2AE-44D0-A50D-FFC9F6B33382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D56799-BB2F-4DB2-BC98-5958712D3D54}" type="datetimeFigureOut">
              <a:rPr lang="de-DE"/>
              <a:pPr>
                <a:defRPr/>
              </a:pPr>
              <a:t>07.11.2011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2CB499-B75A-449D-9194-8CDAE4DE8470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57DA59-8B6E-4F3D-A3B9-00E0B0FD7E92}" type="datetimeFigureOut">
              <a:rPr lang="de-DE"/>
              <a:pPr>
                <a:defRPr/>
              </a:pPr>
              <a:t>07.11.2011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A59083-42CC-4FBA-A82F-EBB36BF4D8BF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55C345-8A79-4A78-94A3-F1BF97489C9D}" type="datetimeFigureOut">
              <a:rPr lang="de-DE"/>
              <a:pPr>
                <a:defRPr/>
              </a:pPr>
              <a:t>07.11.2011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2E1FD1-DD72-4C52-8FCA-ED2B0B46B46F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C0AFFA-A785-46E2-A255-F4CA800EBDB1}" type="datetimeFigureOut">
              <a:rPr lang="de-DE"/>
              <a:pPr>
                <a:defRPr/>
              </a:pPr>
              <a:t>07.11.2011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069180-1A0D-4424-B508-389D36A387CF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5BB207-ADCE-4F42-9D61-4C471EEB8A7D}" type="datetimeFigureOut">
              <a:rPr lang="de-DE"/>
              <a:pPr>
                <a:defRPr/>
              </a:pPr>
              <a:t>07.11.2011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171D25-C887-4BA5-8A8E-6E774AE68078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999310-E500-4427-AB0B-F565EE2297B3}" type="datetimeFigureOut">
              <a:rPr lang="de-DE"/>
              <a:pPr>
                <a:defRPr/>
              </a:pPr>
              <a:t>07.11.2011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42B855-EDEB-487D-8E21-C686A7FFF8B8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0BF527-9E39-4A62-B895-84508B225A33}" type="datetimeFigureOut">
              <a:rPr lang="de-DE"/>
              <a:pPr>
                <a:defRPr/>
              </a:pPr>
              <a:t>07.11.2011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D069F5-E573-4C95-A640-65878B528837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9BD7DE-7FF3-4B78-8262-C7717FA41743}" type="datetimeFigureOut">
              <a:rPr lang="de-DE"/>
              <a:pPr>
                <a:defRPr/>
              </a:pPr>
              <a:t>07.11.2011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FD8D84-16FA-46E9-B8A2-D1AA56C3F782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FE60AF-3E22-484A-BDB2-E5BB58F85AE0}" type="datetimeFigureOut">
              <a:rPr lang="de-DE"/>
              <a:pPr>
                <a:defRPr/>
              </a:pPr>
              <a:t>07.11.2011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F732E8-57BD-43C8-B935-78FB3FFD200F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2E882F-78A4-4175-9969-838CA6FA34D0}" type="datetimeFigureOut">
              <a:rPr lang="de-DE"/>
              <a:pPr>
                <a:defRPr/>
              </a:pPr>
              <a:t>07.11.2011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59876F-824D-413D-9EB7-6B87BA512E4F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Titelmasterformat durch Klicken bearbeiten</a:t>
            </a:r>
          </a:p>
        </p:txBody>
      </p:sp>
      <p:sp>
        <p:nvSpPr>
          <p:cNvPr id="1027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124DC18-0E0B-4F3B-834B-FB82654503AE}" type="datetimeFigureOut">
              <a:rPr lang="de-DE"/>
              <a:pPr>
                <a:defRPr/>
              </a:pPr>
              <a:t>07.11.2011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244CA67-543E-4A0E-BCFB-444D734F5B34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el 1"/>
          <p:cNvSpPr>
            <a:spLocks noGrp="1"/>
          </p:cNvSpPr>
          <p:nvPr>
            <p:ph type="ctrTitle"/>
          </p:nvPr>
        </p:nvSpPr>
        <p:spPr>
          <a:xfrm>
            <a:off x="687388" y="1989138"/>
            <a:ext cx="7772400" cy="1470025"/>
          </a:xfrm>
        </p:spPr>
        <p:txBody>
          <a:bodyPr/>
          <a:lstStyle/>
          <a:p>
            <a:pPr eaLnBrk="1" hangingPunct="1"/>
            <a:r>
              <a:rPr lang="de-DE" b="1" smtClean="0">
                <a:solidFill>
                  <a:srgbClr val="000066"/>
                </a:solidFill>
              </a:rPr>
              <a:t>Die FamKol Studie</a:t>
            </a:r>
            <a:endParaRPr lang="de-DE" smtClean="0">
              <a:solidFill>
                <a:srgbClr val="000066"/>
              </a:solidFill>
            </a:endParaRPr>
          </a:p>
        </p:txBody>
      </p:sp>
      <p:sp>
        <p:nvSpPr>
          <p:cNvPr id="13314" name="Text Box 6"/>
          <p:cNvSpPr txBox="1">
            <a:spLocks noChangeArrowheads="1"/>
          </p:cNvSpPr>
          <p:nvPr/>
        </p:nvSpPr>
        <p:spPr bwMode="auto">
          <a:xfrm>
            <a:off x="3460750" y="315913"/>
            <a:ext cx="22320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de-DE">
                <a:solidFill>
                  <a:srgbClr val="000066"/>
                </a:solidFill>
                <a:latin typeface="Verdana" pitchFamily="34" charset="0"/>
              </a:rPr>
              <a:t>AIO Studienboard</a:t>
            </a:r>
          </a:p>
        </p:txBody>
      </p:sp>
      <p:sp>
        <p:nvSpPr>
          <p:cNvPr id="13315" name="Text Box 8"/>
          <p:cNvSpPr txBox="1">
            <a:spLocks noChangeArrowheads="1"/>
          </p:cNvSpPr>
          <p:nvPr/>
        </p:nvSpPr>
        <p:spPr bwMode="auto">
          <a:xfrm>
            <a:off x="1347788" y="3825875"/>
            <a:ext cx="66675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de-DE" sz="1200">
                <a:solidFill>
                  <a:srgbClr val="000066"/>
                </a:solidFill>
                <a:latin typeface="Verdana" pitchFamily="34" charset="0"/>
              </a:rPr>
              <a:t>Thomas Seufferlein</a:t>
            </a:r>
          </a:p>
          <a:p>
            <a:pPr algn="ctr"/>
            <a:r>
              <a:rPr lang="de-DE" sz="1200">
                <a:solidFill>
                  <a:srgbClr val="000066"/>
                </a:solidFill>
                <a:latin typeface="Verdana" pitchFamily="34" charset="0"/>
              </a:rPr>
              <a:t>Klinik für Innere Medizin I</a:t>
            </a:r>
          </a:p>
          <a:p>
            <a:pPr algn="ctr"/>
            <a:r>
              <a:rPr lang="de-DE" sz="1200">
                <a:solidFill>
                  <a:srgbClr val="000066"/>
                </a:solidFill>
                <a:latin typeface="Verdana" pitchFamily="34" charset="0"/>
              </a:rPr>
              <a:t>Martin-Luther Universität Halle-Wittenberg</a:t>
            </a:r>
          </a:p>
        </p:txBody>
      </p:sp>
      <p:pic>
        <p:nvPicPr>
          <p:cNvPr id="13316" name="Picture 9" descr="Uni_Klinikum_15_bearb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35600" y="4678363"/>
            <a:ext cx="3079750" cy="200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7" name="Picture 10" descr="1174379537_208_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81025" y="5157788"/>
            <a:ext cx="2468563" cy="1282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mtClean="0">
                <a:solidFill>
                  <a:srgbClr val="000066"/>
                </a:solidFill>
              </a:rPr>
              <a:t>FamKol – vorläufige Teilnehmer</a:t>
            </a:r>
          </a:p>
        </p:txBody>
      </p:sp>
      <p:sp>
        <p:nvSpPr>
          <p:cNvPr id="22530" name="Textfeld 2"/>
          <p:cNvSpPr txBox="1">
            <a:spLocks noChangeArrowheads="1"/>
          </p:cNvSpPr>
          <p:nvPr/>
        </p:nvSpPr>
        <p:spPr bwMode="auto">
          <a:xfrm>
            <a:off x="611188" y="1876425"/>
            <a:ext cx="8250237" cy="19177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 sz="2400">
                <a:solidFill>
                  <a:srgbClr val="000066"/>
                </a:solidFill>
                <a:latin typeface="Calibri" pitchFamily="34" charset="0"/>
              </a:rPr>
              <a:t>Aktueller Stand Teilnehmer: </a:t>
            </a:r>
          </a:p>
          <a:p>
            <a:endParaRPr lang="de-DE" sz="2400">
              <a:solidFill>
                <a:srgbClr val="000066"/>
              </a:solidFill>
              <a:latin typeface="Calibri" pitchFamily="34" charset="0"/>
            </a:endParaRPr>
          </a:p>
          <a:p>
            <a:r>
              <a:rPr lang="de-DE" sz="2400">
                <a:solidFill>
                  <a:srgbClr val="000066"/>
                </a:solidFill>
                <a:latin typeface="Calibri" pitchFamily="34" charset="0"/>
              </a:rPr>
              <a:t>Caca, Dormann, Fischbach, Hollerbach, Jakobs, Lerch, Messmann, Reinshagen, Schepp, Scheppach, Schilling, Schmiegel, Seufferlein, v. Wichert</a:t>
            </a:r>
          </a:p>
        </p:txBody>
      </p:sp>
      <p:sp>
        <p:nvSpPr>
          <p:cNvPr id="4" name="Textfeld 3"/>
          <p:cNvSpPr txBox="1">
            <a:spLocks noChangeArrowheads="1"/>
          </p:cNvSpPr>
          <p:nvPr/>
        </p:nvSpPr>
        <p:spPr bwMode="auto">
          <a:xfrm>
            <a:off x="3282950" y="4221163"/>
            <a:ext cx="2906713" cy="110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sz="6600">
                <a:solidFill>
                  <a:srgbClr val="000066"/>
                </a:solidFill>
                <a:latin typeface="Calibri" pitchFamily="34" charset="0"/>
              </a:rPr>
              <a:t>Fragen?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mtClean="0">
                <a:solidFill>
                  <a:srgbClr val="000066"/>
                </a:solidFill>
              </a:rPr>
              <a:t>Die FamKol Studie</a:t>
            </a:r>
          </a:p>
        </p:txBody>
      </p:sp>
      <p:sp>
        <p:nvSpPr>
          <p:cNvPr id="14338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de-DE" smtClean="0">
                <a:solidFill>
                  <a:srgbClr val="000066"/>
                </a:solidFill>
              </a:rPr>
              <a:t>Transdisziplinäre Förderung der Screening-Teilnahme bei Personen mit </a:t>
            </a:r>
            <a:r>
              <a:rPr lang="de-DE" b="1" smtClean="0">
                <a:solidFill>
                  <a:srgbClr val="000066"/>
                </a:solidFill>
              </a:rPr>
              <a:t>fam</a:t>
            </a:r>
            <a:r>
              <a:rPr lang="de-DE" smtClean="0">
                <a:solidFill>
                  <a:srgbClr val="000066"/>
                </a:solidFill>
              </a:rPr>
              <a:t>iliär erhöhtem Risiko für </a:t>
            </a:r>
            <a:r>
              <a:rPr lang="de-DE" b="1" smtClean="0">
                <a:solidFill>
                  <a:srgbClr val="000066"/>
                </a:solidFill>
              </a:rPr>
              <a:t>kol</a:t>
            </a:r>
            <a:r>
              <a:rPr lang="de-DE" smtClean="0">
                <a:solidFill>
                  <a:srgbClr val="000066"/>
                </a:solidFill>
              </a:rPr>
              <a:t>orektale Karzinome – eine prospektive cluster-randomisierte kontrollierte Multi-Center Studie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mtClean="0">
                <a:solidFill>
                  <a:srgbClr val="000066"/>
                </a:solidFill>
              </a:rPr>
              <a:t>Ausgangssituation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de-DE" dirty="0" err="1" smtClean="0">
                <a:solidFill>
                  <a:srgbClr val="000066"/>
                </a:solidFill>
              </a:rPr>
              <a:t>Erstgradig</a:t>
            </a:r>
            <a:r>
              <a:rPr lang="de-DE" dirty="0" smtClean="0">
                <a:solidFill>
                  <a:srgbClr val="000066"/>
                </a:solidFill>
              </a:rPr>
              <a:t> Verwandte von Patienten mit KRK haben ein höheres KRK-Risiko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de-DE" dirty="0" smtClean="0">
                <a:solidFill>
                  <a:srgbClr val="000066"/>
                </a:solidFill>
              </a:rPr>
              <a:t>Die Teilnahmerate dieser Gruppe an der Vorsorgekoloskopie liegt in westlichen Ländern bei etwa 25-30%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de-DE" dirty="0" smtClean="0">
                <a:solidFill>
                  <a:srgbClr val="000066"/>
                </a:solidFill>
              </a:rPr>
              <a:t>Durch systematische, personalisierte Programme kann die Koloskopie-Teilnahmerate von </a:t>
            </a:r>
            <a:r>
              <a:rPr lang="de-DE" dirty="0" err="1" smtClean="0">
                <a:solidFill>
                  <a:srgbClr val="000066"/>
                </a:solidFill>
              </a:rPr>
              <a:t>erstgradig</a:t>
            </a:r>
            <a:r>
              <a:rPr lang="de-DE" dirty="0" smtClean="0">
                <a:solidFill>
                  <a:srgbClr val="000066"/>
                </a:solidFill>
              </a:rPr>
              <a:t> Verwandten erhöht werden: 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de-DE" dirty="0" smtClean="0">
                <a:solidFill>
                  <a:srgbClr val="000066"/>
                </a:solidFill>
              </a:rPr>
              <a:t>Beispiel Italien: 77% vs. 8%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de-DE" dirty="0" smtClean="0">
                <a:solidFill>
                  <a:srgbClr val="000066"/>
                </a:solidFill>
              </a:rPr>
              <a:t>Teilnahme: </a:t>
            </a:r>
            <a:endParaRPr lang="de-DE" dirty="0">
              <a:solidFill>
                <a:srgbClr val="000066"/>
              </a:solidFill>
            </a:endParaRPr>
          </a:p>
          <a:p>
            <a:pPr lvl="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de-DE" dirty="0" smtClean="0">
                <a:solidFill>
                  <a:srgbClr val="000066"/>
                </a:solidFill>
              </a:rPr>
              <a:t>33,8% Adenome</a:t>
            </a:r>
          </a:p>
          <a:p>
            <a:pPr lvl="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de-DE" dirty="0" smtClean="0">
                <a:solidFill>
                  <a:srgbClr val="000066"/>
                </a:solidFill>
              </a:rPr>
              <a:t>8,8% fortgeschrittene Adenomen oder Karzinome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de-DE" dirty="0">
              <a:solidFill>
                <a:srgbClr val="000066"/>
              </a:solidFill>
            </a:endParaRPr>
          </a:p>
        </p:txBody>
      </p:sp>
      <p:sp>
        <p:nvSpPr>
          <p:cNvPr id="15363" name="Textfeld 3"/>
          <p:cNvSpPr txBox="1">
            <a:spLocks noChangeArrowheads="1"/>
          </p:cNvSpPr>
          <p:nvPr/>
        </p:nvSpPr>
        <p:spPr bwMode="auto">
          <a:xfrm>
            <a:off x="6577013" y="6456363"/>
            <a:ext cx="256698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>
                <a:solidFill>
                  <a:srgbClr val="000066"/>
                </a:solidFill>
                <a:latin typeface="Calibri" pitchFamily="34" charset="0"/>
              </a:rPr>
              <a:t>Armelao Endoscopy 2010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mtClean="0">
                <a:solidFill>
                  <a:srgbClr val="000066"/>
                </a:solidFill>
              </a:rPr>
              <a:t>FamKol: Idee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de-DE" dirty="0" smtClean="0">
                <a:solidFill>
                  <a:srgbClr val="000066"/>
                </a:solidFill>
              </a:rPr>
              <a:t>Kann durch eine strukturierte Information zur Vorsorgekoloskopie durch Study Nurses bzw. Assistenzpersonal in Praxen die Teilnahmerate der </a:t>
            </a:r>
            <a:r>
              <a:rPr lang="de-DE" dirty="0" err="1" smtClean="0">
                <a:solidFill>
                  <a:srgbClr val="000066"/>
                </a:solidFill>
              </a:rPr>
              <a:t>erstgradig</a:t>
            </a:r>
            <a:r>
              <a:rPr lang="de-DE" dirty="0" smtClean="0">
                <a:solidFill>
                  <a:srgbClr val="000066"/>
                </a:solidFill>
              </a:rPr>
              <a:t> Verwandten von Patienten mit KRK erhöht werden?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de-DE" dirty="0" smtClean="0">
                <a:solidFill>
                  <a:srgbClr val="000066"/>
                </a:solidFill>
              </a:rPr>
              <a:t>Problem: Wegen Datenschutz darf Indexpatient die Daten seiner Angehörigen nicht mitteilen, sondern muss diese selbst informieren (anders als in anderen Teilen Europas!)</a:t>
            </a:r>
            <a:endParaRPr lang="de-DE" dirty="0">
              <a:solidFill>
                <a:srgbClr val="000066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mtClean="0">
                <a:solidFill>
                  <a:srgbClr val="000066"/>
                </a:solidFill>
              </a:rPr>
              <a:t>FamKol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62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de-DE" dirty="0" smtClean="0">
                <a:solidFill>
                  <a:srgbClr val="000066"/>
                </a:solidFill>
              </a:rPr>
              <a:t>Durchführung</a:t>
            </a:r>
            <a:endParaRPr lang="de-DE" dirty="0">
              <a:solidFill>
                <a:srgbClr val="000066"/>
              </a:solidFill>
            </a:endParaRP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de-DE" dirty="0" smtClean="0">
                <a:solidFill>
                  <a:srgbClr val="000066"/>
                </a:solidFill>
              </a:rPr>
              <a:t>Schulung von Pflegekräften und nichtärztlichem Assistenzpersonal zentral und vor Ort</a:t>
            </a:r>
          </a:p>
          <a:p>
            <a:pPr lvl="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de-DE" dirty="0" smtClean="0">
                <a:solidFill>
                  <a:srgbClr val="000066"/>
                </a:solidFill>
              </a:rPr>
              <a:t>Kommunikationstechnik</a:t>
            </a:r>
          </a:p>
          <a:p>
            <a:pPr lvl="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de-DE" dirty="0" smtClean="0">
                <a:solidFill>
                  <a:srgbClr val="000066"/>
                </a:solidFill>
              </a:rPr>
              <a:t>Fachliche Inhalte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de-DE" dirty="0" smtClean="0">
                <a:solidFill>
                  <a:srgbClr val="000066"/>
                </a:solidFill>
              </a:rPr>
              <a:t>Beratung der Indexpatienten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de-DE" dirty="0" smtClean="0">
                <a:solidFill>
                  <a:srgbClr val="000066"/>
                </a:solidFill>
              </a:rPr>
              <a:t>Indexpatient kontaktiert Angehörige, erhält Infomaterial und ggf. Servicenummer für Angehörige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de-DE" dirty="0" smtClean="0">
                <a:solidFill>
                  <a:srgbClr val="000066"/>
                </a:solidFill>
              </a:rPr>
              <a:t>Angehörige der Interventionsgruppe werden gebeten sich im Zentrum bzgl. Information telefonisch zu melden (Servicenummer)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de-DE" dirty="0" smtClean="0">
                <a:solidFill>
                  <a:srgbClr val="000066"/>
                </a:solidFill>
              </a:rPr>
              <a:t>Angehörige der Interventionsgruppe melden sich im Zentrum</a:t>
            </a:r>
            <a:endParaRPr lang="de-DE" dirty="0">
              <a:solidFill>
                <a:srgbClr val="000066"/>
              </a:solidFill>
            </a:endParaRP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de-DE" dirty="0" smtClean="0">
                <a:solidFill>
                  <a:srgbClr val="000066"/>
                </a:solidFill>
              </a:rPr>
              <a:t>Schulung telefonisch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de-DE" dirty="0" smtClean="0">
                <a:solidFill>
                  <a:srgbClr val="000066"/>
                </a:solidFill>
              </a:rPr>
              <a:t>Einbestellung in die Praxis und Information durch Assistenzpersonal/Study Nurse, </a:t>
            </a:r>
            <a:r>
              <a:rPr lang="de-DE" dirty="0" err="1" smtClean="0">
                <a:solidFill>
                  <a:srgbClr val="000066"/>
                </a:solidFill>
              </a:rPr>
              <a:t>Einschluß</a:t>
            </a:r>
            <a:r>
              <a:rPr lang="de-DE" dirty="0" smtClean="0">
                <a:solidFill>
                  <a:srgbClr val="000066"/>
                </a:solidFill>
              </a:rPr>
              <a:t> in die Studie, ggf.  auch gleich Aufklärung zur Koloskopie durch Arzt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de-DE" dirty="0" smtClean="0">
                <a:solidFill>
                  <a:srgbClr val="000066"/>
                </a:solidFill>
              </a:rPr>
              <a:t>Erhebung der </a:t>
            </a:r>
            <a:r>
              <a:rPr lang="de-DE" dirty="0" err="1" smtClean="0">
                <a:solidFill>
                  <a:srgbClr val="000066"/>
                </a:solidFill>
              </a:rPr>
              <a:t>Koloskopiefrequenz</a:t>
            </a:r>
            <a:r>
              <a:rPr lang="de-DE" dirty="0" smtClean="0">
                <a:solidFill>
                  <a:srgbClr val="000066"/>
                </a:solidFill>
              </a:rPr>
              <a:t> der Angehörigen 30 Tage nach </a:t>
            </a:r>
            <a:r>
              <a:rPr lang="de-DE" dirty="0" err="1" smtClean="0">
                <a:solidFill>
                  <a:srgbClr val="000066"/>
                </a:solidFill>
              </a:rPr>
              <a:t>Einschluß</a:t>
            </a:r>
            <a:r>
              <a:rPr lang="de-DE" dirty="0" smtClean="0">
                <a:solidFill>
                  <a:srgbClr val="000066"/>
                </a:solidFill>
              </a:rPr>
              <a:t> in die Studie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mtClean="0">
                <a:solidFill>
                  <a:srgbClr val="000066"/>
                </a:solidFill>
              </a:rPr>
              <a:t>FamKol: Studiendesign</a:t>
            </a:r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00338" y="1557338"/>
            <a:ext cx="4103687" cy="5154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mtClean="0">
                <a:solidFill>
                  <a:srgbClr val="000066"/>
                </a:solidFill>
              </a:rPr>
              <a:t>FamKol</a:t>
            </a:r>
          </a:p>
        </p:txBody>
      </p:sp>
      <p:sp>
        <p:nvSpPr>
          <p:cNvPr id="19458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de-DE" sz="2700" u="sng" smtClean="0">
                <a:solidFill>
                  <a:srgbClr val="000066"/>
                </a:solidFill>
              </a:rPr>
              <a:t>Studiendauer:</a:t>
            </a:r>
            <a:r>
              <a:rPr lang="de-DE" sz="2700" smtClean="0">
                <a:solidFill>
                  <a:srgbClr val="000066"/>
                </a:solidFill>
              </a:rPr>
              <a:t> 3 Jahre</a:t>
            </a:r>
            <a:endParaRPr lang="de-DE" sz="2700" u="sng" smtClean="0">
              <a:solidFill>
                <a:srgbClr val="000066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de-DE" sz="2700" u="sng" smtClean="0">
                <a:solidFill>
                  <a:srgbClr val="000066"/>
                </a:solidFill>
              </a:rPr>
              <a:t>Stichprobengröße</a:t>
            </a:r>
          </a:p>
          <a:p>
            <a:pPr lvl="1" eaLnBrk="1" hangingPunct="1">
              <a:lnSpc>
                <a:spcPct val="80000"/>
              </a:lnSpc>
            </a:pPr>
            <a:r>
              <a:rPr lang="de-DE" sz="2400" smtClean="0">
                <a:solidFill>
                  <a:srgbClr val="000066"/>
                </a:solidFill>
              </a:rPr>
              <a:t>n = 492 ( 2 x 246)</a:t>
            </a:r>
          </a:p>
          <a:p>
            <a:pPr eaLnBrk="1" hangingPunct="1">
              <a:lnSpc>
                <a:spcPct val="80000"/>
              </a:lnSpc>
            </a:pPr>
            <a:r>
              <a:rPr lang="de-DE" sz="2700" u="sng" smtClean="0">
                <a:solidFill>
                  <a:srgbClr val="000066"/>
                </a:solidFill>
              </a:rPr>
              <a:t>primäre Zielgröße:</a:t>
            </a:r>
            <a:r>
              <a:rPr lang="de-DE" sz="2700" smtClean="0">
                <a:solidFill>
                  <a:srgbClr val="000066"/>
                </a:solidFill>
              </a:rPr>
              <a:t> </a:t>
            </a:r>
          </a:p>
          <a:p>
            <a:pPr lvl="1" eaLnBrk="1" hangingPunct="1">
              <a:lnSpc>
                <a:spcPct val="80000"/>
              </a:lnSpc>
            </a:pPr>
            <a:r>
              <a:rPr lang="de-DE" sz="2400" smtClean="0">
                <a:solidFill>
                  <a:srgbClr val="000066"/>
                </a:solidFill>
              </a:rPr>
              <a:t>Teilnahme an der Vorsorgekoloskopie-&gt; Verdoppelung der Teilnahmerate auf 50%</a:t>
            </a:r>
          </a:p>
          <a:p>
            <a:pPr eaLnBrk="1" hangingPunct="1">
              <a:lnSpc>
                <a:spcPct val="80000"/>
              </a:lnSpc>
            </a:pPr>
            <a:r>
              <a:rPr lang="de-DE" sz="2700" u="sng" smtClean="0">
                <a:solidFill>
                  <a:srgbClr val="000066"/>
                </a:solidFill>
              </a:rPr>
              <a:t>sekundäre Zielgrößen: </a:t>
            </a:r>
          </a:p>
          <a:p>
            <a:pPr lvl="1" eaLnBrk="1" hangingPunct="1">
              <a:lnSpc>
                <a:spcPct val="80000"/>
              </a:lnSpc>
            </a:pPr>
            <a:r>
              <a:rPr lang="de-DE" sz="2400" smtClean="0">
                <a:solidFill>
                  <a:srgbClr val="000066"/>
                </a:solidFill>
              </a:rPr>
              <a:t>Inzidenz von Karzinomen und Adenomen</a:t>
            </a:r>
          </a:p>
          <a:p>
            <a:pPr lvl="1" eaLnBrk="1" hangingPunct="1">
              <a:lnSpc>
                <a:spcPct val="80000"/>
              </a:lnSpc>
            </a:pPr>
            <a:r>
              <a:rPr lang="de-DE" sz="2400" smtClean="0">
                <a:solidFill>
                  <a:srgbClr val="000066"/>
                </a:solidFill>
              </a:rPr>
              <a:t>Akzeptanz (Patientenwissen, Barrieren),</a:t>
            </a:r>
          </a:p>
          <a:p>
            <a:pPr lvl="1" eaLnBrk="1" hangingPunct="1">
              <a:lnSpc>
                <a:spcPct val="80000"/>
              </a:lnSpc>
            </a:pPr>
            <a:r>
              <a:rPr lang="de-DE" sz="2400" smtClean="0">
                <a:solidFill>
                  <a:srgbClr val="000066"/>
                </a:solidFill>
              </a:rPr>
              <a:t>Effektivität und Kosteneffektivität</a:t>
            </a:r>
          </a:p>
          <a:p>
            <a:pPr lvl="1" eaLnBrk="1" hangingPunct="1">
              <a:lnSpc>
                <a:spcPct val="80000"/>
              </a:lnSpc>
            </a:pPr>
            <a:r>
              <a:rPr lang="de-DE" sz="2400" smtClean="0">
                <a:solidFill>
                  <a:srgbClr val="000066"/>
                </a:solidFill>
              </a:rPr>
              <a:t>Zeitversatz zwischen Beratung und Durchführung der Koloskopie</a:t>
            </a:r>
          </a:p>
          <a:p>
            <a:pPr eaLnBrk="1" hangingPunct="1">
              <a:lnSpc>
                <a:spcPct val="80000"/>
              </a:lnSpc>
            </a:pPr>
            <a:endParaRPr lang="de-DE" sz="2700" smtClean="0">
              <a:solidFill>
                <a:srgbClr val="000066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mtClean="0">
                <a:solidFill>
                  <a:srgbClr val="000066"/>
                </a:solidFill>
              </a:rPr>
              <a:t>FamKol</a:t>
            </a:r>
          </a:p>
        </p:txBody>
      </p:sp>
      <p:sp>
        <p:nvSpPr>
          <p:cNvPr id="20482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de-DE" smtClean="0">
                <a:solidFill>
                  <a:srgbClr val="000066"/>
                </a:solidFill>
              </a:rPr>
              <a:t>Ausschlußkriterien:</a:t>
            </a:r>
          </a:p>
          <a:p>
            <a:pPr lvl="1" eaLnBrk="1" hangingPunct="1"/>
            <a:r>
              <a:rPr lang="de-DE" smtClean="0">
                <a:solidFill>
                  <a:srgbClr val="000066"/>
                </a:solidFill>
              </a:rPr>
              <a:t>Darmspiegelung in den letzten 5 Jahren</a:t>
            </a:r>
          </a:p>
          <a:p>
            <a:pPr lvl="1" eaLnBrk="1" hangingPunct="1"/>
            <a:r>
              <a:rPr lang="de-DE" smtClean="0">
                <a:solidFill>
                  <a:srgbClr val="000066"/>
                </a:solidFill>
              </a:rPr>
              <a:t>HNPCC, FAP, CED</a:t>
            </a:r>
          </a:p>
          <a:p>
            <a:pPr lvl="1" eaLnBrk="1" hangingPunct="1"/>
            <a:r>
              <a:rPr lang="de-DE" smtClean="0">
                <a:solidFill>
                  <a:srgbClr val="000066"/>
                </a:solidFill>
              </a:rPr>
              <a:t>Schwere Komorbidität (ECOG≥2)</a:t>
            </a:r>
          </a:p>
          <a:p>
            <a:pPr eaLnBrk="1" hangingPunct="1"/>
            <a:r>
              <a:rPr lang="de-DE" smtClean="0">
                <a:solidFill>
                  <a:srgbClr val="000066"/>
                </a:solidFill>
              </a:rPr>
              <a:t>Einschlußkriterien: </a:t>
            </a:r>
          </a:p>
          <a:p>
            <a:pPr lvl="1" eaLnBrk="1" hangingPunct="1"/>
            <a:r>
              <a:rPr lang="de-DE" smtClean="0">
                <a:solidFill>
                  <a:srgbClr val="000066"/>
                </a:solidFill>
              </a:rPr>
              <a:t>EGV von Patienten mit Darmkrebs zwischen 45 und 75 Jahren </a:t>
            </a:r>
          </a:p>
          <a:p>
            <a:pPr lvl="1" eaLnBrk="1" hangingPunct="1"/>
            <a:r>
              <a:rPr lang="de-DE" smtClean="0">
                <a:solidFill>
                  <a:srgbClr val="000066"/>
                </a:solidFill>
              </a:rPr>
              <a:t>ECOG 0-1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mtClean="0">
                <a:solidFill>
                  <a:srgbClr val="000066"/>
                </a:solidFill>
              </a:rPr>
              <a:t>FamKol - Umsetzung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de-DE" dirty="0" smtClean="0">
                <a:solidFill>
                  <a:srgbClr val="000066"/>
                </a:solidFill>
              </a:rPr>
              <a:t>Hauptantragsteller: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de-DE" dirty="0">
                <a:solidFill>
                  <a:srgbClr val="000066"/>
                </a:solidFill>
              </a:rPr>
              <a:t>Margarete </a:t>
            </a:r>
            <a:r>
              <a:rPr lang="de-DE" dirty="0" err="1">
                <a:solidFill>
                  <a:srgbClr val="000066"/>
                </a:solidFill>
              </a:rPr>
              <a:t>Landenberger</a:t>
            </a:r>
            <a:r>
              <a:rPr lang="de-DE" dirty="0">
                <a:solidFill>
                  <a:srgbClr val="000066"/>
                </a:solidFill>
              </a:rPr>
              <a:t>, Prof. Dr. phil. habil. </a:t>
            </a:r>
            <a:r>
              <a:rPr lang="de-DE" dirty="0" smtClean="0">
                <a:solidFill>
                  <a:srgbClr val="000066"/>
                </a:solidFill>
              </a:rPr>
              <a:t>Institut </a:t>
            </a:r>
            <a:r>
              <a:rPr lang="de-DE" dirty="0">
                <a:solidFill>
                  <a:srgbClr val="000066"/>
                </a:solidFill>
              </a:rPr>
              <a:t>für Gesundheits- und </a:t>
            </a:r>
            <a:r>
              <a:rPr lang="de-DE" dirty="0" err="1" smtClean="0">
                <a:solidFill>
                  <a:srgbClr val="000066"/>
                </a:solidFill>
              </a:rPr>
              <a:t>Pflegewissenschaft,Medizinische</a:t>
            </a:r>
            <a:r>
              <a:rPr lang="de-DE" dirty="0" smtClean="0">
                <a:solidFill>
                  <a:srgbClr val="000066"/>
                </a:solidFill>
              </a:rPr>
              <a:t> </a:t>
            </a:r>
            <a:r>
              <a:rPr lang="de-DE" dirty="0">
                <a:solidFill>
                  <a:srgbClr val="000066"/>
                </a:solidFill>
              </a:rPr>
              <a:t>Fakultät, Martin-Luther-Universität </a:t>
            </a:r>
            <a:r>
              <a:rPr lang="de-DE" dirty="0" smtClean="0">
                <a:solidFill>
                  <a:srgbClr val="000066"/>
                </a:solidFill>
              </a:rPr>
              <a:t>Halle-Wittenberg</a:t>
            </a:r>
            <a:r>
              <a:rPr lang="de-DE" sz="3600" dirty="0" smtClean="0">
                <a:solidFill>
                  <a:srgbClr val="000066"/>
                </a:solidFill>
              </a:rPr>
              <a:t>, </a:t>
            </a:r>
            <a:r>
              <a:rPr lang="de-DE" dirty="0" smtClean="0">
                <a:solidFill>
                  <a:srgbClr val="000066"/>
                </a:solidFill>
              </a:rPr>
              <a:t>Magdeburger </a:t>
            </a:r>
            <a:r>
              <a:rPr lang="de-DE" dirty="0">
                <a:solidFill>
                  <a:srgbClr val="000066"/>
                </a:solidFill>
              </a:rPr>
              <a:t>Straße 8 | 06097 Halle (Saale)</a:t>
            </a:r>
            <a:endParaRPr lang="de-DE" sz="3600" dirty="0">
              <a:solidFill>
                <a:srgbClr val="000066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de-DE" dirty="0" smtClean="0">
                <a:solidFill>
                  <a:srgbClr val="000066"/>
                </a:solidFill>
              </a:rPr>
              <a:t>Klinische Studienleitung: 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de-DE" dirty="0" smtClean="0">
                <a:solidFill>
                  <a:srgbClr val="000066"/>
                </a:solidFill>
              </a:rPr>
              <a:t>Profs. Hollerbach, </a:t>
            </a:r>
            <a:r>
              <a:rPr lang="de-DE" dirty="0" err="1" smtClean="0">
                <a:solidFill>
                  <a:srgbClr val="000066"/>
                </a:solidFill>
              </a:rPr>
              <a:t>Rieman</a:t>
            </a:r>
            <a:r>
              <a:rPr lang="de-DE" dirty="0" smtClean="0">
                <a:solidFill>
                  <a:srgbClr val="000066"/>
                </a:solidFill>
              </a:rPr>
              <a:t>, </a:t>
            </a:r>
            <a:r>
              <a:rPr lang="de-DE" dirty="0" err="1" smtClean="0">
                <a:solidFill>
                  <a:srgbClr val="000066"/>
                </a:solidFill>
              </a:rPr>
              <a:t>Reinshagen</a:t>
            </a:r>
            <a:r>
              <a:rPr lang="de-DE" dirty="0" smtClean="0">
                <a:solidFill>
                  <a:srgbClr val="000066"/>
                </a:solidFill>
              </a:rPr>
              <a:t>, Seufferlein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de-DE" dirty="0" err="1" smtClean="0">
                <a:solidFill>
                  <a:srgbClr val="000066"/>
                </a:solidFill>
              </a:rPr>
              <a:t>Cost</a:t>
            </a:r>
            <a:r>
              <a:rPr lang="de-DE" dirty="0" smtClean="0">
                <a:solidFill>
                  <a:srgbClr val="000066"/>
                </a:solidFill>
              </a:rPr>
              <a:t> </a:t>
            </a:r>
            <a:r>
              <a:rPr lang="de-DE" dirty="0" err="1" smtClean="0">
                <a:solidFill>
                  <a:srgbClr val="000066"/>
                </a:solidFill>
              </a:rPr>
              <a:t>Effectiveness</a:t>
            </a:r>
            <a:r>
              <a:rPr lang="de-DE" dirty="0" smtClean="0">
                <a:solidFill>
                  <a:srgbClr val="000066"/>
                </a:solidFill>
              </a:rPr>
              <a:t> Analyse: Frau Dr. Haug, Universität Heidelberg</a:t>
            </a:r>
            <a:endParaRPr lang="de-DE" dirty="0">
              <a:solidFill>
                <a:srgbClr val="000066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354</Words>
  <Application>Microsoft Office PowerPoint</Application>
  <PresentationFormat>On-screen Show (4:3)</PresentationFormat>
  <Paragraphs>62</Paragraphs>
  <Slides>10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Entwurfsvorlage</vt:lpstr>
      </vt:variant>
      <vt:variant>
        <vt:i4>1</vt:i4>
      </vt:variant>
      <vt:variant>
        <vt:lpstr>Folientitel</vt:lpstr>
      </vt:variant>
      <vt:variant>
        <vt:i4>10</vt:i4>
      </vt:variant>
    </vt:vector>
  </HeadingPairs>
  <TitlesOfParts>
    <vt:vector size="14" baseType="lpstr">
      <vt:lpstr>Arial</vt:lpstr>
      <vt:lpstr>Calibri</vt:lpstr>
      <vt:lpstr>Verdana</vt:lpstr>
      <vt:lpstr>Larissa</vt:lpstr>
      <vt:lpstr>Die FamKol Studie</vt:lpstr>
      <vt:lpstr>Die FamKol Studie</vt:lpstr>
      <vt:lpstr>Ausgangssituation</vt:lpstr>
      <vt:lpstr>FamKol: Idee</vt:lpstr>
      <vt:lpstr>FamKol</vt:lpstr>
      <vt:lpstr>FamKol: Studiendesign</vt:lpstr>
      <vt:lpstr>FamKol</vt:lpstr>
      <vt:lpstr>FamKol</vt:lpstr>
      <vt:lpstr>FamKol - Umsetzung</vt:lpstr>
      <vt:lpstr>FamKol – vorläufige Teilnehmer</vt:lpstr>
    </vt:vector>
  </TitlesOfParts>
  <Company>Halle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Die FamKol Studie</dc:title>
  <dc:creator>TSeufferlein</dc:creator>
  <cp:lastModifiedBy> </cp:lastModifiedBy>
  <cp:revision>12</cp:revision>
  <dcterms:created xsi:type="dcterms:W3CDTF">2011-09-03T09:31:21Z</dcterms:created>
  <dcterms:modified xsi:type="dcterms:W3CDTF">2011-11-07T22:05:35Z</dcterms:modified>
</cp:coreProperties>
</file>